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7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4322C-DAF7-4DBA-BB1C-33EDBCFB989C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C1214-201B-4C86-80D0-F8C92CC9E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0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1214-201B-4C86-80D0-F8C92CC9E8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1EE107B-DF1A-491D-A7ED-CA5B7B0D05E5}" type="datetimeFigureOut">
              <a:rPr lang="ru-RU" smtClean="0"/>
              <a:t>03.06.2014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82467A8-D045-41A5-A9B2-05D46C02ED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653136"/>
            <a:ext cx="4499992" cy="175260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dirty="0" smtClean="0"/>
              <a:t>                                                                                                                                      клинический ординатор: </a:t>
            </a:r>
            <a:r>
              <a:rPr lang="ru-RU" dirty="0" err="1" smtClean="0"/>
              <a:t>Цынгуев</a:t>
            </a:r>
            <a:r>
              <a:rPr lang="ru-RU" dirty="0" smtClean="0"/>
              <a:t> Ч.Ц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Куратор: Кушнаренко К.Е.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1706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dirty="0" err="1" smtClean="0"/>
              <a:t>постпилорические</a:t>
            </a:r>
            <a:r>
              <a:rPr lang="ru-RU" dirty="0" smtClean="0"/>
              <a:t> доступы </a:t>
            </a:r>
            <a:r>
              <a:rPr lang="ru-RU" dirty="0" err="1" smtClean="0"/>
              <a:t>энтерального</a:t>
            </a:r>
            <a:r>
              <a:rPr lang="ru-RU" dirty="0" smtClean="0"/>
              <a:t> 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4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ru-RU" sz="2800" cap="none" spc="3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Чрескожная</a:t>
            </a:r>
            <a:r>
              <a:rPr lang="ru-RU" sz="2800" cap="none" spc="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</a:t>
            </a:r>
            <a:r>
              <a:rPr lang="ru-RU" sz="2800" cap="none" spc="3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еюностомия</a:t>
            </a:r>
            <a:r>
              <a:rPr lang="ru-RU" sz="2800" cap="none" spc="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(ЧЭЕ)</a:t>
            </a:r>
            <a:br>
              <a:rPr lang="ru-RU" sz="2800" cap="none" spc="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46376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не получила широкого распространения, так как технически является гораздо более сложной из-за трудности подведения кишки к брюшной стенке, относительно меньшего ее диаметра, не дающего пространства для манипуляций, наличия подвижной слизистой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56792"/>
            <a:ext cx="4104456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ru-RU" sz="2800" cap="none" spc="3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Чрезигольная</a:t>
            </a:r>
            <a:r>
              <a:rPr lang="ru-RU" sz="2800" cap="none" spc="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spc="3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катетерная</a:t>
            </a:r>
            <a:r>
              <a:rPr lang="ru-RU" sz="2800" cap="none" spc="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spc="3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еюностомия</a:t>
            </a:r>
            <a:r>
              <a:rPr lang="ru-RU" sz="2800" cap="none" spc="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(ЧКЕ)</a:t>
            </a:r>
            <a:br>
              <a:rPr lang="ru-RU" sz="2800" cap="none" spc="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890392" cy="4114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Преимущества: </a:t>
            </a:r>
            <a:r>
              <a:rPr lang="ru-RU" sz="3200" dirty="0" err="1" smtClean="0"/>
              <a:t>малотравматичность</a:t>
            </a:r>
            <a:endParaRPr lang="ru-RU" sz="3200" dirty="0" smtClean="0"/>
          </a:p>
          <a:p>
            <a:r>
              <a:rPr lang="ru-RU" sz="3200" dirty="0" smtClean="0"/>
              <a:t>Недостатки: малый диаметр трубки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12776"/>
            <a:ext cx="3024336" cy="480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610472" cy="4114800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Закупорка зонда</a:t>
            </a:r>
          </a:p>
          <a:p>
            <a:r>
              <a:rPr lang="ru-RU" sz="2800" dirty="0" smtClean="0"/>
              <a:t>Смещение зонда</a:t>
            </a:r>
          </a:p>
          <a:p>
            <a:r>
              <a:rPr lang="ru-RU" sz="2800" dirty="0" err="1" smtClean="0"/>
              <a:t>Регургитация</a:t>
            </a:r>
            <a:endParaRPr lang="ru-RU" sz="2800" dirty="0" smtClean="0"/>
          </a:p>
          <a:p>
            <a:r>
              <a:rPr lang="ru-RU" sz="2800" dirty="0" smtClean="0"/>
              <a:t>Легочная аспирация </a:t>
            </a:r>
          </a:p>
          <a:p>
            <a:r>
              <a:rPr lang="ru-RU" sz="2800" dirty="0" smtClean="0"/>
              <a:t>Диарея</a:t>
            </a:r>
          </a:p>
          <a:p>
            <a:r>
              <a:rPr lang="ru-RU" sz="2800" dirty="0" smtClean="0"/>
              <a:t>Инфицирование</a:t>
            </a:r>
          </a:p>
          <a:p>
            <a:r>
              <a:rPr lang="ru-RU" sz="2800" dirty="0" smtClean="0"/>
              <a:t>Метаболические осложнения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240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  Спасибо за внимание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852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24800" cy="836712"/>
          </a:xfrm>
        </p:spPr>
        <p:txBody>
          <a:bodyPr/>
          <a:lstStyle/>
          <a:p>
            <a:r>
              <a:rPr lang="ru-RU" altLang="ru-RU" sz="4400" spc="0" dirty="0" err="1">
                <a:solidFill>
                  <a:srgbClr val="FFFFFF"/>
                </a:solidFill>
                <a:latin typeface="Times New Roman" pitchFamily="18" charset="0"/>
              </a:rPr>
              <a:t>энтеральное</a:t>
            </a:r>
            <a:r>
              <a:rPr lang="ru-RU" altLang="ru-RU" sz="4400" spc="0" dirty="0">
                <a:solidFill>
                  <a:srgbClr val="FFFFFF"/>
                </a:solidFill>
                <a:latin typeface="Times New Roman" pitchFamily="18" charset="0"/>
              </a:rPr>
              <a:t> питание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4464496" cy="5832648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altLang="ru-RU" sz="2800" spc="0" dirty="0" smtClean="0">
                <a:solidFill>
                  <a:srgbClr val="FFFFFF"/>
                </a:solidFill>
                <a:latin typeface="Times New Roman" pitchFamily="18" charset="0"/>
              </a:rPr>
              <a:t>– </a:t>
            </a:r>
            <a:r>
              <a:rPr lang="ru-RU" altLang="ru-RU" sz="2800" spc="0" dirty="0">
                <a:solidFill>
                  <a:srgbClr val="FFFFFF"/>
                </a:solidFill>
                <a:latin typeface="Times New Roman" pitchFamily="18" charset="0"/>
              </a:rPr>
              <a:t>вид </a:t>
            </a:r>
            <a:r>
              <a:rPr lang="ru-RU" altLang="ru-RU" sz="2800" spc="0" dirty="0" err="1">
                <a:solidFill>
                  <a:srgbClr val="FFFFFF"/>
                </a:solidFill>
                <a:latin typeface="Times New Roman" pitchFamily="18" charset="0"/>
              </a:rPr>
              <a:t>нутритивной</a:t>
            </a:r>
            <a:r>
              <a:rPr lang="ru-RU" altLang="ru-RU" sz="2800" spc="0" dirty="0">
                <a:solidFill>
                  <a:srgbClr val="FFFFFF"/>
                </a:solidFill>
                <a:latin typeface="Times New Roman" pitchFamily="18" charset="0"/>
              </a:rPr>
              <a:t> терапии, при которой питательные вещества вводятся перорально или через желудочный (кишечный) зонд при невозможности адекватного обеспечения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altLang="ru-RU" sz="2800" spc="0" dirty="0">
                <a:solidFill>
                  <a:srgbClr val="FFFFFF"/>
                </a:solidFill>
                <a:latin typeface="Times New Roman" pitchFamily="18" charset="0"/>
              </a:rPr>
              <a:t>энергетических и пластических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altLang="ru-RU" sz="2800" spc="0" dirty="0">
                <a:solidFill>
                  <a:srgbClr val="FFFFFF"/>
                </a:solidFill>
                <a:latin typeface="Times New Roman" pitchFamily="18" charset="0"/>
              </a:rPr>
              <a:t> потребностей организма 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altLang="ru-RU" sz="2800" spc="0" dirty="0">
                <a:solidFill>
                  <a:srgbClr val="FFFFFF"/>
                </a:solidFill>
                <a:latin typeface="Times New Roman" pitchFamily="18" charset="0"/>
              </a:rPr>
              <a:t>естественным путем </a:t>
            </a: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altLang="ru-RU" sz="2800" spc="0" dirty="0">
                <a:solidFill>
                  <a:srgbClr val="FFFFFF"/>
                </a:solidFill>
                <a:latin typeface="Times New Roman" pitchFamily="18" charset="0"/>
              </a:rPr>
              <a:t>при ряде заболеваний</a:t>
            </a:r>
            <a:r>
              <a:rPr lang="ru-RU" altLang="ru-RU" sz="2800" spc="0" dirty="0" smtClean="0">
                <a:solidFill>
                  <a:srgbClr val="FFFFFF"/>
                </a:solidFill>
                <a:latin typeface="Times New Roman" pitchFamily="18" charset="0"/>
              </a:rPr>
              <a:t>.       </a:t>
            </a:r>
            <a:r>
              <a:rPr lang="ru-RU" altLang="ru-RU" sz="1100" b="1" i="1" dirty="0" smtClean="0">
                <a:latin typeface="Times New Roman" pitchFamily="18" charset="0"/>
              </a:rPr>
              <a:t>(Приказ </a:t>
            </a:r>
            <a:r>
              <a:rPr lang="ru-RU" altLang="ru-RU" sz="1100" b="1" i="1" dirty="0">
                <a:latin typeface="Times New Roman" pitchFamily="18" charset="0"/>
              </a:rPr>
              <a:t>МЗ РФ № 330 от </a:t>
            </a:r>
            <a:r>
              <a:rPr lang="ru-RU" altLang="ru-RU" sz="1100" b="1" i="1" dirty="0" smtClean="0">
                <a:latin typeface="Times New Roman" pitchFamily="18" charset="0"/>
              </a:rPr>
              <a:t>5.08.2003)</a:t>
            </a:r>
            <a:endParaRPr lang="ru-RU" altLang="ru-RU" sz="1100" b="1" i="1" dirty="0">
              <a:latin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27914" y="855670"/>
            <a:ext cx="410970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9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3888432" cy="4114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Белково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-энергетическая недостаточность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Органические поражения ЖКТ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1340768"/>
            <a:ext cx="3952706" cy="511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4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0680"/>
            <a:ext cx="7924800" cy="1143000"/>
          </a:xfrm>
        </p:spPr>
        <p:txBody>
          <a:bodyPr/>
          <a:lstStyle/>
          <a:p>
            <a:r>
              <a:rPr lang="ru-RU" sz="4800" dirty="0" smtClean="0"/>
              <a:t>ПРОТИВОПОКАЗАНИЯ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3200" dirty="0" smtClean="0"/>
              <a:t>Паралитическая и механическая непроходимость кишечника</a:t>
            </a:r>
          </a:p>
          <a:p>
            <a:pPr>
              <a:buAutoNum type="arabicPeriod"/>
            </a:pPr>
            <a:r>
              <a:rPr lang="ru-RU" sz="3200" dirty="0" smtClean="0"/>
              <a:t>Рвота, не поддающаяся лечению</a:t>
            </a:r>
          </a:p>
          <a:p>
            <a:pPr>
              <a:buAutoNum type="arabicPeriod"/>
            </a:pPr>
            <a:r>
              <a:rPr lang="ru-RU" sz="3200" dirty="0" smtClean="0"/>
              <a:t>Продолжающееся ЖКК</a:t>
            </a:r>
          </a:p>
          <a:p>
            <a:pPr>
              <a:buAutoNum type="arabicPeriod"/>
            </a:pPr>
            <a:r>
              <a:rPr lang="ru-RU" sz="3200" dirty="0" smtClean="0"/>
              <a:t>Нарушение </a:t>
            </a:r>
            <a:r>
              <a:rPr lang="ru-RU" sz="3200" dirty="0" err="1" smtClean="0"/>
              <a:t>пристеночого</a:t>
            </a:r>
            <a:r>
              <a:rPr lang="ru-RU" sz="3200" dirty="0" smtClean="0"/>
              <a:t> и полостного пищеварения в тонком кишечнике</a:t>
            </a:r>
          </a:p>
          <a:p>
            <a:pPr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257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924800" cy="1143000"/>
          </a:xfrm>
        </p:spPr>
        <p:txBody>
          <a:bodyPr/>
          <a:lstStyle/>
          <a:p>
            <a:r>
              <a:rPr lang="ru-RU" sz="4400" dirty="0" err="1" smtClean="0"/>
              <a:t>Постпилорические</a:t>
            </a:r>
            <a:r>
              <a:rPr lang="ru-RU" sz="4400" dirty="0" smtClean="0"/>
              <a:t> доступы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Назоеюнальный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зонд</a:t>
            </a:r>
          </a:p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Гастростоми́я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Еюностомия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Чрескожная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гастростомия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(ЧЭГ)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Чрескожная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еюностомия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(ЧЭЕ)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Чрезигольная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катетерная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еюностомия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(ЧКЕ)</a:t>
            </a:r>
          </a:p>
        </p:txBody>
      </p:sp>
    </p:spTree>
    <p:extLst>
      <p:ext uri="{BB962C8B-B14F-4D97-AF65-F5344CB8AC3E}">
        <p14:creationId xmlns:p14="http://schemas.microsoft.com/office/powerpoint/2010/main" val="42787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1143000"/>
          </a:xfrm>
        </p:spPr>
        <p:txBody>
          <a:bodyPr/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Назоеюнальный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зонд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352839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Трехканальные </a:t>
            </a:r>
          </a:p>
          <a:p>
            <a:pPr marL="0" indent="0">
              <a:buNone/>
            </a:pPr>
            <a:r>
              <a:rPr lang="ru-RU" sz="3600" dirty="0" smtClean="0"/>
              <a:t>2. Двухканальные</a:t>
            </a:r>
          </a:p>
          <a:p>
            <a:pPr marL="0" indent="0">
              <a:buNone/>
            </a:pPr>
            <a:r>
              <a:rPr lang="ru-RU" sz="3600" dirty="0" smtClean="0"/>
              <a:t>Используются для </a:t>
            </a:r>
            <a:r>
              <a:rPr lang="ru-RU" sz="3600" dirty="0" err="1" smtClean="0"/>
              <a:t>декомпресссии</a:t>
            </a:r>
            <a:r>
              <a:rPr lang="ru-RU" sz="3600" dirty="0" smtClean="0"/>
              <a:t> ЖКТ, кишечный </a:t>
            </a:r>
            <a:r>
              <a:rPr lang="ru-RU" sz="3600" dirty="0" err="1" smtClean="0"/>
              <a:t>лаваж</a:t>
            </a:r>
            <a:r>
              <a:rPr lang="ru-RU" sz="3600" dirty="0" smtClean="0"/>
              <a:t>, внутрикишечные </a:t>
            </a:r>
            <a:r>
              <a:rPr lang="ru-RU" sz="3600" dirty="0" err="1" smtClean="0"/>
              <a:t>инфузии</a:t>
            </a:r>
            <a:endParaRPr lang="ru-RU" sz="3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60" y="980728"/>
            <a:ext cx="465370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ГАСТРОСТОМИЯ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700808"/>
            <a:ext cx="8280920" cy="4114800"/>
          </a:xfrm>
        </p:spPr>
        <p:txBody>
          <a:bodyPr/>
          <a:lstStyle/>
          <a:p>
            <a:r>
              <a:rPr lang="ru-RU" dirty="0" smtClean="0"/>
              <a:t>Около 30 методик</a:t>
            </a:r>
          </a:p>
          <a:p>
            <a:r>
              <a:rPr lang="ru-RU" b="1" dirty="0" smtClean="0"/>
              <a:t>Показания: </a:t>
            </a:r>
          </a:p>
          <a:p>
            <a:pPr marL="0" indent="0">
              <a:buNone/>
            </a:pPr>
            <a:r>
              <a:rPr lang="ru-RU" dirty="0" smtClean="0"/>
              <a:t> 1) неврологические </a:t>
            </a:r>
            <a:r>
              <a:rPr lang="ru-RU" dirty="0" err="1" smtClean="0"/>
              <a:t>заболева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/>
              <a:t>н</a:t>
            </a:r>
            <a:r>
              <a:rPr lang="ru-RU" dirty="0" err="1" smtClean="0"/>
              <a:t>ия</a:t>
            </a:r>
            <a:r>
              <a:rPr lang="ru-RU" dirty="0" smtClean="0"/>
              <a:t> сопровождающиеся нару-</a:t>
            </a:r>
          </a:p>
          <a:p>
            <a:pPr marL="0" indent="0">
              <a:buNone/>
            </a:pPr>
            <a:r>
              <a:rPr lang="ru-RU" dirty="0" err="1" smtClean="0"/>
              <a:t>шением</a:t>
            </a:r>
            <a:r>
              <a:rPr lang="ru-RU" dirty="0" smtClean="0"/>
              <a:t> глотания</a:t>
            </a:r>
          </a:p>
          <a:p>
            <a:pPr>
              <a:buAutoNum type="arabicParenR" startAt="2"/>
            </a:pPr>
            <a:r>
              <a:rPr lang="ru-RU" dirty="0" smtClean="0"/>
              <a:t>Травматические повреждения </a:t>
            </a:r>
          </a:p>
          <a:p>
            <a:pPr>
              <a:buAutoNum type="arabicParenR" startAt="2"/>
            </a:pPr>
            <a:r>
              <a:rPr lang="ru-RU" dirty="0" smtClean="0"/>
              <a:t>Трахеопищеводные свищи</a:t>
            </a:r>
          </a:p>
          <a:p>
            <a:pPr>
              <a:buAutoNum type="arabicParenR" startAt="2"/>
            </a:pPr>
            <a:r>
              <a:rPr lang="ru-RU" dirty="0" smtClean="0"/>
              <a:t>Ожоги пищевода</a:t>
            </a:r>
          </a:p>
          <a:p>
            <a:pPr marL="0" indent="0">
              <a:buNone/>
            </a:pPr>
            <a:r>
              <a:rPr lang="ru-RU" b="1" dirty="0" smtClean="0"/>
              <a:t>Осложнения: </a:t>
            </a:r>
            <a:r>
              <a:rPr lang="ru-RU" dirty="0" smtClean="0"/>
              <a:t>1) аспирация и </a:t>
            </a:r>
            <a:r>
              <a:rPr lang="ru-RU" dirty="0" err="1" smtClean="0"/>
              <a:t>регургитация</a:t>
            </a:r>
            <a:r>
              <a:rPr lang="ru-RU" dirty="0" smtClean="0"/>
              <a:t> питательной смесью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2) инфицирование </a:t>
            </a:r>
            <a:r>
              <a:rPr lang="ru-RU" dirty="0" err="1" smtClean="0"/>
              <a:t>стомы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872" y="1340768"/>
            <a:ext cx="54006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2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24800" cy="994122"/>
          </a:xfrm>
        </p:spPr>
        <p:txBody>
          <a:bodyPr/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Чрескожная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эндоскопическая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гастростомия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(ЧЭГ)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71514"/>
            <a:ext cx="4680520" cy="5397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Есть 3 вида ЧЭГ:</a:t>
            </a:r>
          </a:p>
          <a:p>
            <a:pPr>
              <a:buAutoNum type="arabicParenR"/>
            </a:pPr>
            <a:r>
              <a:rPr lang="en-US" dirty="0" smtClean="0"/>
              <a:t>PULL</a:t>
            </a:r>
          </a:p>
          <a:p>
            <a:pPr>
              <a:buAutoNum type="arabicParenR"/>
            </a:pPr>
            <a:r>
              <a:rPr lang="en-US" dirty="0" smtClean="0"/>
              <a:t>PUSH</a:t>
            </a:r>
          </a:p>
          <a:p>
            <a:pPr>
              <a:buAutoNum type="arabicParenR"/>
            </a:pPr>
            <a:r>
              <a:rPr lang="en-US" dirty="0" smtClean="0"/>
              <a:t>POKE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Преимущества:</a:t>
            </a:r>
            <a:endParaRPr lang="ru-RU" dirty="0"/>
          </a:p>
          <a:p>
            <a:r>
              <a:rPr lang="ru-RU" dirty="0"/>
              <a:t>возможность выполнения у пациентов с высоким операционным </a:t>
            </a:r>
            <a:r>
              <a:rPr lang="ru-RU" dirty="0" smtClean="0"/>
              <a:t>риском;</a:t>
            </a:r>
            <a:endParaRPr lang="ru-RU" dirty="0"/>
          </a:p>
          <a:p>
            <a:r>
              <a:rPr lang="ru-RU" dirty="0"/>
              <a:t>требует только минимальной </a:t>
            </a:r>
            <a:r>
              <a:rPr lang="ru-RU" dirty="0" err="1" smtClean="0"/>
              <a:t>седациии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может быть произведена в течение 15-30 </a:t>
            </a:r>
            <a:r>
              <a:rPr lang="ru-RU" dirty="0" smtClean="0"/>
              <a:t>мин;</a:t>
            </a:r>
            <a:endParaRPr lang="ru-RU" dirty="0"/>
          </a:p>
          <a:p>
            <a:r>
              <a:rPr lang="ru-RU" dirty="0"/>
              <a:t>возможность проведения у постели больного;</a:t>
            </a:r>
          </a:p>
          <a:p>
            <a:r>
              <a:rPr lang="ru-RU" dirty="0"/>
              <a:t>имеет меньшую стоимость, чем </a:t>
            </a:r>
            <a:r>
              <a:rPr lang="ru-RU" dirty="0" err="1"/>
              <a:t>гастростомии</a:t>
            </a:r>
            <a:r>
              <a:rPr lang="ru-RU" dirty="0"/>
              <a:t> из </a:t>
            </a:r>
            <a:r>
              <a:rPr lang="ru-RU" dirty="0" err="1"/>
              <a:t>лапаротомного</a:t>
            </a:r>
            <a:r>
              <a:rPr lang="ru-RU" dirty="0"/>
              <a:t> </a:t>
            </a:r>
            <a:r>
              <a:rPr lang="ru-RU" dirty="0" smtClean="0"/>
              <a:t>доступа;</a:t>
            </a:r>
            <a:endParaRPr lang="ru-RU" dirty="0"/>
          </a:p>
          <a:p>
            <a:r>
              <a:rPr lang="ru-RU" dirty="0" smtClean="0"/>
              <a:t>уход </a:t>
            </a:r>
            <a:r>
              <a:rPr lang="ru-RU" dirty="0"/>
              <a:t>за </a:t>
            </a:r>
            <a:r>
              <a:rPr lang="ru-RU" dirty="0" err="1"/>
              <a:t>гастростомой</a:t>
            </a:r>
            <a:r>
              <a:rPr lang="ru-RU" dirty="0"/>
              <a:t>, наложенной эндоскопическим методом, не требует никаких дополнительных мероприятий, прост и безопасен для </a:t>
            </a:r>
            <a:r>
              <a:rPr lang="ru-RU" dirty="0" smtClean="0"/>
              <a:t>больного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4" y="1271514"/>
            <a:ext cx="369899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3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88640"/>
            <a:ext cx="7924800" cy="3240360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/>
              <a:t>Недостатки:</a:t>
            </a:r>
            <a:endParaRPr lang="ru-RU" sz="2000" b="1" dirty="0"/>
          </a:p>
          <a:p>
            <a:r>
              <a:rPr lang="ru-RU" sz="2000" dirty="0"/>
              <a:t>невозможность выполнения при выраженных нарушениях проходимости ротоглотки и </a:t>
            </a:r>
            <a:r>
              <a:rPr lang="ru-RU" sz="2000" dirty="0" smtClean="0"/>
              <a:t>пищевода;</a:t>
            </a:r>
            <a:endParaRPr lang="ru-RU" sz="2000" dirty="0"/>
          </a:p>
          <a:p>
            <a:r>
              <a:rPr lang="ru-RU" sz="2000" dirty="0"/>
              <a:t>необходимость совместить переднюю стенку желудка с передней брюшной стенкой, что затруднительно у пациентов с предшествующей субтотальной </a:t>
            </a:r>
            <a:r>
              <a:rPr lang="ru-RU" sz="2000" dirty="0" err="1"/>
              <a:t>гастроэктомией</a:t>
            </a:r>
            <a:r>
              <a:rPr lang="ru-RU" sz="2000" dirty="0"/>
              <a:t>, асцитом или значительной </a:t>
            </a:r>
            <a:r>
              <a:rPr lang="ru-RU" sz="2000" dirty="0" err="1"/>
              <a:t>гепатомегалией</a:t>
            </a:r>
            <a:r>
              <a:rPr lang="ru-RU" sz="2000" dirty="0"/>
              <a:t>, а также при выраженном </a:t>
            </a:r>
            <a:r>
              <a:rPr lang="ru-RU" sz="2000" dirty="0" smtClean="0"/>
              <a:t>ожирении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02501"/>
            <a:ext cx="4205734" cy="403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1249</TotalTime>
  <Words>287</Words>
  <Application>Microsoft Office PowerPoint</Application>
  <PresentationFormat>Экран (4:3)</PresentationFormat>
  <Paragraphs>73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постпилорические доступы энтерального питания</vt:lpstr>
      <vt:lpstr>энтеральное питание</vt:lpstr>
      <vt:lpstr>показания</vt:lpstr>
      <vt:lpstr>ПРОТИВОПОКАЗАНИЯ</vt:lpstr>
      <vt:lpstr>Постпилорические доступы</vt:lpstr>
      <vt:lpstr>Назоеюнальный зонд </vt:lpstr>
      <vt:lpstr>ГАСТРОСТОМИЯ</vt:lpstr>
      <vt:lpstr>Чрескожная эндоскопическая гастростомия (ЧЭГ) </vt:lpstr>
      <vt:lpstr>Презентация PowerPoint</vt:lpstr>
      <vt:lpstr>Чрескожная эндоскопическая еюностомия(ЧЭЕ) </vt:lpstr>
      <vt:lpstr>Чрезигольная катетерная еюностомия (ЧКЕ) </vt:lpstr>
      <vt:lpstr>Осложнения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постпилоричиеские методы энтерального питания</dc:title>
  <dc:creator>User</dc:creator>
  <cp:lastModifiedBy>Константин Шаповалов</cp:lastModifiedBy>
  <cp:revision>26</cp:revision>
  <dcterms:created xsi:type="dcterms:W3CDTF">2014-05-21T12:22:53Z</dcterms:created>
  <dcterms:modified xsi:type="dcterms:W3CDTF">2014-06-03T12:28:40Z</dcterms:modified>
</cp:coreProperties>
</file>